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4"/>
  </p:sldMasterIdLst>
  <p:notesMasterIdLst>
    <p:notesMasterId r:id="rId14"/>
  </p:notesMasterIdLst>
  <p:sldIdLst>
    <p:sldId id="256" r:id="rId5"/>
    <p:sldId id="257" r:id="rId6"/>
    <p:sldId id="271" r:id="rId7"/>
    <p:sldId id="260" r:id="rId8"/>
    <p:sldId id="274" r:id="rId9"/>
    <p:sldId id="292" r:id="rId10"/>
    <p:sldId id="296" r:id="rId11"/>
    <p:sldId id="270" r:id="rId12"/>
    <p:sldId id="297" r:id="rId13"/>
  </p:sldIdLst>
  <p:sldSz cx="12192000" cy="6858000"/>
  <p:notesSz cx="6858000" cy="9144000"/>
  <p:embeddedFontLst>
    <p:embeddedFont>
      <p:font typeface="Söhne Halbfett" panose="020B0303030202060203" pitchFamily="34" charset="77"/>
      <p:regular r:id="rId15"/>
      <p:bold r:id="rId16"/>
    </p:embeddedFont>
    <p:embeddedFont>
      <p:font typeface="Söhne Leicht" panose="020B0303030202060203" pitchFamily="34" charset="77"/>
      <p:regular r:id="rId17"/>
    </p:embeddedFont>
  </p:embeddedFontLst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1" userDrawn="1">
          <p15:clr>
            <a:srgbClr val="A4A3A4"/>
          </p15:clr>
        </p15:guide>
        <p15:guide id="2" pos="37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EB5"/>
    <a:srgbClr val="FF6900"/>
    <a:srgbClr val="440099"/>
    <a:srgbClr val="9820EF"/>
    <a:srgbClr val="14E6FF"/>
    <a:srgbClr val="E6DC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D132AE-B86D-2C6D-9A8F-2716417ECF9C}" v="3" dt="2025-11-14T10:47:44.6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2474" autoAdjust="0"/>
    <p:restoredTop sz="94660"/>
  </p:normalViewPr>
  <p:slideViewPr>
    <p:cSldViewPr snapToGrid="0">
      <p:cViewPr varScale="1">
        <p:scale>
          <a:sx n="94" d="100"/>
          <a:sy n="94" d="100"/>
        </p:scale>
        <p:origin x="208" y="496"/>
      </p:cViewPr>
      <p:guideLst>
        <p:guide orient="horz" pos="391"/>
        <p:guide pos="37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 Barwell" userId="S::dan.barwell@educationcompany.co.uk::2a7f1cc5-30e4-4c59-9ee5-4339f4163110" providerId="AD" clId="Web-{80D132AE-B86D-2C6D-9A8F-2716417ECF9C}"/>
    <pc:docChg chg="modSld">
      <pc:chgData name="Dan Barwell" userId="S::dan.barwell@educationcompany.co.uk::2a7f1cc5-30e4-4c59-9ee5-4339f4163110" providerId="AD" clId="Web-{80D132AE-B86D-2C6D-9A8F-2716417ECF9C}" dt="2025-11-14T10:47:44.634" v="2" actId="20577"/>
      <pc:docMkLst>
        <pc:docMk/>
      </pc:docMkLst>
      <pc:sldChg chg="modSp">
        <pc:chgData name="Dan Barwell" userId="S::dan.barwell@educationcompany.co.uk::2a7f1cc5-30e4-4c59-9ee5-4339f4163110" providerId="AD" clId="Web-{80D132AE-B86D-2C6D-9A8F-2716417ECF9C}" dt="2025-11-14T10:47:44.634" v="2" actId="20577"/>
        <pc:sldMkLst>
          <pc:docMk/>
          <pc:sldMk cId="364085241" sldId="274"/>
        </pc:sldMkLst>
        <pc:spChg chg="mod">
          <ac:chgData name="Dan Barwell" userId="S::dan.barwell@educationcompany.co.uk::2a7f1cc5-30e4-4c59-9ee5-4339f4163110" providerId="AD" clId="Web-{80D132AE-B86D-2C6D-9A8F-2716417ECF9C}" dt="2025-11-14T10:47:44.634" v="2" actId="20577"/>
          <ac:spMkLst>
            <pc:docMk/>
            <pc:sldMk cId="364085241" sldId="274"/>
            <ac:spMk id="5" creationId="{7A407BA3-463D-40C6-B508-F9422B43D59E}"/>
          </ac:spMkLst>
        </pc:spChg>
      </pc:sldChg>
    </pc:docChg>
  </pc:docChgLst>
  <pc:docChgLst>
    <pc:chgData name="Dan Barwell" userId="S::dan.barwell@educationcompany.co.uk::2a7f1cc5-30e4-4c59-9ee5-4339f4163110" providerId="AD" clId="Web-{EBD01808-304A-1A3D-7B03-8E80281C2BF7}"/>
    <pc:docChg chg="modSld">
      <pc:chgData name="Dan Barwell" userId="S::dan.barwell@educationcompany.co.uk::2a7f1cc5-30e4-4c59-9ee5-4339f4163110" providerId="AD" clId="Web-{EBD01808-304A-1A3D-7B03-8E80281C2BF7}" dt="2025-10-29T16:13:40.441" v="6" actId="20577"/>
      <pc:docMkLst>
        <pc:docMk/>
      </pc:docMkLst>
      <pc:sldChg chg="modSp">
        <pc:chgData name="Dan Barwell" userId="S::dan.barwell@educationcompany.co.uk::2a7f1cc5-30e4-4c59-9ee5-4339f4163110" providerId="AD" clId="Web-{EBD01808-304A-1A3D-7B03-8E80281C2BF7}" dt="2025-10-29T16:07:41.162" v="5" actId="20577"/>
        <pc:sldMkLst>
          <pc:docMk/>
          <pc:sldMk cId="2284724182" sldId="257"/>
        </pc:sldMkLst>
        <pc:spChg chg="mod">
          <ac:chgData name="Dan Barwell" userId="S::dan.barwell@educationcompany.co.uk::2a7f1cc5-30e4-4c59-9ee5-4339f4163110" providerId="AD" clId="Web-{EBD01808-304A-1A3D-7B03-8E80281C2BF7}" dt="2025-10-29T16:07:41.162" v="5" actId="20577"/>
          <ac:spMkLst>
            <pc:docMk/>
            <pc:sldMk cId="2284724182" sldId="257"/>
            <ac:spMk id="2" creationId="{E3EC66F5-4B14-7B7F-D318-951D9EE12D1E}"/>
          </ac:spMkLst>
        </pc:spChg>
      </pc:sldChg>
      <pc:sldChg chg="modSp">
        <pc:chgData name="Dan Barwell" userId="S::dan.barwell@educationcompany.co.uk::2a7f1cc5-30e4-4c59-9ee5-4339f4163110" providerId="AD" clId="Web-{EBD01808-304A-1A3D-7B03-8E80281C2BF7}" dt="2025-10-29T16:13:40.441" v="6" actId="20577"/>
        <pc:sldMkLst>
          <pc:docMk/>
          <pc:sldMk cId="3142333525" sldId="297"/>
        </pc:sldMkLst>
        <pc:spChg chg="mod">
          <ac:chgData name="Dan Barwell" userId="S::dan.barwell@educationcompany.co.uk::2a7f1cc5-30e4-4c59-9ee5-4339f4163110" providerId="AD" clId="Web-{EBD01808-304A-1A3D-7B03-8E80281C2BF7}" dt="2025-10-29T16:13:40.441" v="6" actId="20577"/>
          <ac:spMkLst>
            <pc:docMk/>
            <pc:sldMk cId="3142333525" sldId="297"/>
            <ac:spMk id="3" creationId="{76A04953-3DBE-0CDC-5A76-696A07A24BD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3ECDE5-3DDC-FD4D-AFB2-45EABE1C5AA7}" type="datetimeFigureOut">
              <a:rPr lang="en-US" smtClean="0"/>
              <a:t>11/21/25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D67DA-57DD-0A47-B4F4-44288E252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51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D67DA-57DD-0A47-B4F4-44288E25213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776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F746FD9-164C-42B1-B37C-9667CADA40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250" y="259026"/>
            <a:ext cx="2198295" cy="20798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890D79-AAA4-59BA-3284-5F6C298D2E38}"/>
              </a:ext>
            </a:extLst>
          </p:cNvPr>
          <p:cNvSpPr txBox="1"/>
          <p:nvPr/>
        </p:nvSpPr>
        <p:spPr>
          <a:xfrm>
            <a:off x="1557338" y="22145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CBAB77BD-5B22-CE0F-732B-E690A0F434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40" b="72820"/>
          <a:stretch>
            <a:fillRect/>
          </a:stretch>
        </p:blipFill>
        <p:spPr>
          <a:xfrm>
            <a:off x="356405" y="3145665"/>
            <a:ext cx="8903505" cy="1658155"/>
          </a:xfrm>
          <a:prstGeom prst="rect">
            <a:avLst/>
          </a:prstGeom>
        </p:spPr>
      </p:pic>
      <p:pic>
        <p:nvPicPr>
          <p:cNvPr id="7" name="Picture 6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31E9401B-E719-0554-5A92-D5C3CF42B0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5" r="20487" b="72820"/>
          <a:stretch>
            <a:fillRect/>
          </a:stretch>
        </p:blipFill>
        <p:spPr>
          <a:xfrm>
            <a:off x="1744345" y="4665265"/>
            <a:ext cx="1288716" cy="1400649"/>
          </a:xfrm>
          <a:prstGeom prst="rect">
            <a:avLst/>
          </a:prstGeom>
        </p:spPr>
      </p:pic>
      <p:pic>
        <p:nvPicPr>
          <p:cNvPr id="8" name="Picture 7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39405ECE-F483-7619-D85C-0521A75C22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31" r="32840" b="45367"/>
          <a:stretch>
            <a:fillRect/>
          </a:stretch>
        </p:blipFill>
        <p:spPr>
          <a:xfrm>
            <a:off x="3033061" y="5031042"/>
            <a:ext cx="8903505" cy="156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C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C66F5-4B14-7B7F-D318-951D9EE12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288" y="669226"/>
            <a:ext cx="10688229" cy="698069"/>
          </a:xfrm>
        </p:spPr>
        <p:txBody>
          <a:bodyPr>
            <a:normAutofit/>
          </a:bodyPr>
          <a:lstStyle/>
          <a:p>
            <a:r>
              <a:rPr lang="en-GB" sz="4000" b="1">
                <a:latin typeface="Söhne Halbfett"/>
                <a:cs typeface="Calibri Light"/>
              </a:rPr>
              <a:t>What Do You </a:t>
            </a:r>
            <a:r>
              <a:rPr lang="en-GB" sz="4000" b="1">
                <a:solidFill>
                  <a:srgbClr val="FF3EB5"/>
                </a:solidFill>
                <a:latin typeface="Söhne Halbfett"/>
                <a:cs typeface="Calibri Light"/>
              </a:rPr>
              <a:t>See</a:t>
            </a:r>
            <a:r>
              <a:rPr lang="en-GB" sz="4000" b="1" dirty="0">
                <a:solidFill>
                  <a:srgbClr val="000000"/>
                </a:solidFill>
                <a:latin typeface="Söhne Halbfett"/>
                <a:cs typeface="Calibri Light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442EB6-0D5B-3B96-57BC-5BD6CC28B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8046" b="13192"/>
          <a:stretch>
            <a:fillRect/>
          </a:stretch>
        </p:blipFill>
        <p:spPr>
          <a:xfrm>
            <a:off x="4078224" y="1913312"/>
            <a:ext cx="3490848" cy="2047679"/>
          </a:xfrm>
          <a:prstGeom prst="rect">
            <a:avLst/>
          </a:prstGeom>
        </p:spPr>
      </p:pic>
      <p:pic>
        <p:nvPicPr>
          <p:cNvPr id="7" name="Picture 6" descr="Smoke rising from a factory&#10;&#10;AI-generated content may be incorrect.">
            <a:extLst>
              <a:ext uri="{FF2B5EF4-FFF2-40B4-BE49-F238E27FC236}">
                <a16:creationId xmlns:a16="http://schemas.microsoft.com/office/drawing/2014/main" id="{698E15D5-65C6-EB1A-0A8F-4AB38679B7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9" t="6282" r="479" b="5696"/>
          <a:stretch>
            <a:fillRect/>
          </a:stretch>
        </p:blipFill>
        <p:spPr>
          <a:xfrm>
            <a:off x="587376" y="1913312"/>
            <a:ext cx="3490848" cy="20476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23B942-4A5E-56EB-52F2-7E68BB9915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3" b="11653"/>
          <a:stretch/>
        </p:blipFill>
        <p:spPr>
          <a:xfrm>
            <a:off x="7569072" y="1913312"/>
            <a:ext cx="3461024" cy="20476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B81FB7-DE4B-1EC1-DBA2-731EE3FBC2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" t="13010"/>
          <a:stretch>
            <a:fillRect/>
          </a:stretch>
        </p:blipFill>
        <p:spPr>
          <a:xfrm>
            <a:off x="602288" y="3960991"/>
            <a:ext cx="3475935" cy="2015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3E834F-E092-4092-D8FC-3A5550E806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" b="725"/>
          <a:stretch/>
        </p:blipFill>
        <p:spPr>
          <a:xfrm>
            <a:off x="4078224" y="3960990"/>
            <a:ext cx="3490848" cy="20157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AF3D0B9-29D6-3381-620B-16F21FD95D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04"/>
          <a:stretch>
            <a:fillRect/>
          </a:stretch>
        </p:blipFill>
        <p:spPr>
          <a:xfrm>
            <a:off x="7569073" y="3960989"/>
            <a:ext cx="3461023" cy="201575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AC4D0DC-A351-10CB-C358-8CB51D42D6DD}"/>
              </a:ext>
            </a:extLst>
          </p:cNvPr>
          <p:cNvGrpSpPr/>
          <p:nvPr/>
        </p:nvGrpSpPr>
        <p:grpSpPr>
          <a:xfrm>
            <a:off x="6096000" y="-492200"/>
            <a:ext cx="5871409" cy="3711917"/>
            <a:chOff x="-125534" y="2133003"/>
            <a:chExt cx="5871409" cy="3711917"/>
          </a:xfrm>
        </p:grpSpPr>
        <p:pic>
          <p:nvPicPr>
            <p:cNvPr id="10" name="Picture 9" descr="A pink rectangular object with black background&#10;&#10;AI-generated content may be incorrect.">
              <a:extLst>
                <a:ext uri="{FF2B5EF4-FFF2-40B4-BE49-F238E27FC236}">
                  <a16:creationId xmlns:a16="http://schemas.microsoft.com/office/drawing/2014/main" id="{1BC7B3FE-BA1D-53CE-B3BA-0DEE59B97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63" b="40993"/>
            <a:stretch>
              <a:fillRect/>
            </a:stretch>
          </p:blipFill>
          <p:spPr>
            <a:xfrm>
              <a:off x="-125534" y="2133003"/>
              <a:ext cx="5871409" cy="3711917"/>
            </a:xfrm>
            <a:prstGeom prst="rect">
              <a:avLst/>
            </a:prstGeom>
          </p:spPr>
        </p:pic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6C8D8D5F-3C1F-9BE4-79DF-2D443C4E8D77}"/>
                </a:ext>
              </a:extLst>
            </p:cNvPr>
            <p:cNvSpPr txBox="1">
              <a:spLocks/>
            </p:cNvSpPr>
            <p:nvPr/>
          </p:nvSpPr>
          <p:spPr>
            <a:xfrm>
              <a:off x="231924" y="2865950"/>
              <a:ext cx="5270780" cy="232374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lnSpc>
                  <a:spcPct val="100000"/>
                </a:lnSpc>
              </a:pP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What differences do you see between the pictures?​</a:t>
              </a:r>
            </a:p>
            <a:p>
              <a:pPr fontAlgn="base">
                <a:lnSpc>
                  <a:spcPct val="100000"/>
                </a:lnSpc>
              </a:pP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What do you think is happening in the 'polluted' pictures?​</a:t>
              </a:r>
            </a:p>
            <a:p>
              <a:pPr fontAlgn="base">
                <a:lnSpc>
                  <a:spcPct val="100000"/>
                </a:lnSpc>
              </a:pP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Where do you think these pictures could have been taken?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472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C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C4F18D-9A44-403A-E2B9-6526687BFB08}"/>
              </a:ext>
            </a:extLst>
          </p:cNvPr>
          <p:cNvSpPr/>
          <p:nvPr/>
        </p:nvSpPr>
        <p:spPr>
          <a:xfrm>
            <a:off x="6456218" y="0"/>
            <a:ext cx="5735782" cy="6858000"/>
          </a:xfrm>
          <a:prstGeom prst="rect">
            <a:avLst/>
          </a:prstGeom>
          <a:solidFill>
            <a:srgbClr val="4400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19A3715-C3C8-013D-4118-BC48DA055A1C}"/>
              </a:ext>
            </a:extLst>
          </p:cNvPr>
          <p:cNvSpPr txBox="1">
            <a:spLocks/>
          </p:cNvSpPr>
          <p:nvPr/>
        </p:nvSpPr>
        <p:spPr>
          <a:xfrm>
            <a:off x="587375" y="1290833"/>
            <a:ext cx="5716443" cy="131382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4000" b="1" dirty="0">
                <a:latin typeface="Söhne Halbfett" panose="020B0303030202060203" pitchFamily="34" charset="77"/>
                <a:cs typeface="Calibri Light"/>
              </a:rPr>
              <a:t>The </a:t>
            </a:r>
            <a:r>
              <a:rPr lang="en-GB" sz="4000" b="1" dirty="0">
                <a:solidFill>
                  <a:srgbClr val="FF3EB5"/>
                </a:solidFill>
                <a:latin typeface="Söhne Halbfett" panose="020B0303030202060203" pitchFamily="34" charset="77"/>
                <a:cs typeface="Calibri Light"/>
              </a:rPr>
              <a:t>Problem with Pollution</a:t>
            </a:r>
            <a:endParaRPr lang="en-GB" sz="4000" b="1" dirty="0">
              <a:solidFill>
                <a:srgbClr val="FF3EB5"/>
              </a:solidFill>
              <a:latin typeface="Söhne Halbfett" panose="020B0303030202060203" pitchFamily="34" charset="77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50977CC-0055-6429-3506-DB666491D436}"/>
              </a:ext>
            </a:extLst>
          </p:cNvPr>
          <p:cNvSpPr txBox="1">
            <a:spLocks/>
          </p:cNvSpPr>
          <p:nvPr/>
        </p:nvSpPr>
        <p:spPr>
          <a:xfrm>
            <a:off x="587375" y="2976748"/>
            <a:ext cx="5342370" cy="22879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00000"/>
              </a:lnSpc>
              <a:buNone/>
            </a:pPr>
            <a:r>
              <a:rPr lang="en-GB" dirty="0">
                <a:latin typeface="Söhne Leicht" panose="020B0303030202060203" pitchFamily="34" charset="77"/>
              </a:rPr>
              <a:t>Have you ever thought about what's in the air you breathe?</a:t>
            </a:r>
            <a:r>
              <a:rPr lang="en-US" dirty="0">
                <a:latin typeface="Söhne Leicht" panose="020B0303030202060203" pitchFamily="34" charset="77"/>
              </a:rPr>
              <a:t>​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en-GB" dirty="0">
                <a:latin typeface="Söhne Leicht" panose="020B0303030202060203" pitchFamily="34" charset="77"/>
              </a:rPr>
              <a:t>​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en-GB" dirty="0">
                <a:latin typeface="Söhne Leicht" panose="020B0303030202060203" pitchFamily="34" charset="77"/>
              </a:rPr>
              <a:t>What could cause air pollution? </a:t>
            </a:r>
            <a:endParaRPr lang="en-US" dirty="0">
              <a:latin typeface="Söhne Leicht" panose="020B0303030202060203" pitchFamily="34" charset="77"/>
            </a:endParaRPr>
          </a:p>
        </p:txBody>
      </p:sp>
      <p:pic>
        <p:nvPicPr>
          <p:cNvPr id="9" name="Picture 8" descr="A cartoon of a human body&#10;&#10;AI-generated content may be incorrect.">
            <a:extLst>
              <a:ext uri="{FF2B5EF4-FFF2-40B4-BE49-F238E27FC236}">
                <a16:creationId xmlns:a16="http://schemas.microsoft.com/office/drawing/2014/main" id="{08783547-E8B8-447C-64DE-CA17C5C854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091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81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C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74BC64-4B4E-EA67-6542-684DAF6B6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356609"/>
            <a:ext cx="10909853" cy="93752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4000" b="1" dirty="0">
                <a:solidFill>
                  <a:srgbClr val="FF3EB5"/>
                </a:solidFill>
                <a:latin typeface="Söhne Halbfett" panose="020B0303030202060203" pitchFamily="34" charset="77"/>
                <a:cs typeface="Calibri Light"/>
              </a:rPr>
              <a:t>Polluted</a:t>
            </a:r>
            <a:r>
              <a:rPr lang="en-GB" sz="4000" b="1" dirty="0">
                <a:latin typeface="Söhne Halbfett" panose="020B0303030202060203" pitchFamily="34" charset="77"/>
                <a:cs typeface="Calibri Light"/>
              </a:rPr>
              <a:t> Air</a:t>
            </a:r>
            <a:endParaRPr lang="en-GB" sz="4000" b="1" dirty="0">
              <a:solidFill>
                <a:srgbClr val="FF3EB5"/>
              </a:solidFill>
              <a:latin typeface="Söhne Halbfett" panose="020B0303030202060203" pitchFamily="34" charset="77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817F0F-0C9F-8E4C-85BE-6D19E648EA5F}"/>
              </a:ext>
            </a:extLst>
          </p:cNvPr>
          <p:cNvSpPr txBox="1">
            <a:spLocks/>
          </p:cNvSpPr>
          <p:nvPr/>
        </p:nvSpPr>
        <p:spPr>
          <a:xfrm>
            <a:off x="587374" y="1294134"/>
            <a:ext cx="10909852" cy="22879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00000"/>
              </a:lnSpc>
              <a:buNone/>
            </a:pPr>
            <a:r>
              <a:rPr lang="en-GB" sz="2400" dirty="0">
                <a:latin typeface="Söhne Leicht" panose="020B0303030202060203" pitchFamily="34" charset="77"/>
              </a:rPr>
              <a:t>Air pollution (or dirty air) is caused by the introduction of harmful gases and particles in the atmosphere. </a:t>
            </a:r>
            <a:r>
              <a:rPr lang="en-US" sz="2400" dirty="0">
                <a:latin typeface="Söhne Leicht" panose="020B0303030202060203" pitchFamily="34" charset="77"/>
              </a:rPr>
              <a:t>​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en-GB" sz="2400" dirty="0">
                <a:latin typeface="Söhne Leicht" panose="020B0303030202060203" pitchFamily="34" charset="77"/>
              </a:rPr>
              <a:t>​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en-GB" sz="2400" dirty="0">
                <a:latin typeface="Söhne Leicht" panose="020B0303030202060203" pitchFamily="34" charset="77"/>
              </a:rPr>
              <a:t>Some main causes are:</a:t>
            </a:r>
            <a:endParaRPr lang="en-US" sz="2400" dirty="0">
              <a:latin typeface="Söhne Leicht" panose="020B0303030202060203" pitchFamily="34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1C487B-5273-C401-205C-87E9CAB125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1" b="6576"/>
          <a:stretch>
            <a:fillRect/>
          </a:stretch>
        </p:blipFill>
        <p:spPr>
          <a:xfrm>
            <a:off x="587374" y="3350057"/>
            <a:ext cx="3663349" cy="1859820"/>
          </a:xfrm>
          <a:prstGeom prst="rect">
            <a:avLst/>
          </a:prstGeom>
        </p:spPr>
      </p:pic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FE8A4858-44DF-2817-AEB6-30413023EF98}"/>
              </a:ext>
            </a:extLst>
          </p:cNvPr>
          <p:cNvSpPr txBox="1">
            <a:spLocks/>
          </p:cNvSpPr>
          <p:nvPr/>
        </p:nvSpPr>
        <p:spPr>
          <a:xfrm>
            <a:off x="587375" y="5531102"/>
            <a:ext cx="10909852" cy="8845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00000"/>
              </a:lnSpc>
              <a:buNone/>
            </a:pPr>
            <a:r>
              <a:rPr lang="en-GB" sz="2400" dirty="0">
                <a:latin typeface="Söhne Leicht" panose="020B0303030202060203" pitchFamily="34" charset="77"/>
              </a:rPr>
              <a:t>One main issue around schools is car idling. This is when vehicles are not moving but still have their engines running, meaning emissions pollute the air. </a:t>
            </a:r>
            <a:endParaRPr lang="en-US" sz="2000" dirty="0">
              <a:latin typeface="Söhne Leicht" panose="020B0303030202060203" pitchFamily="34" charset="77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5128117-6FA0-4365-3F69-AE2FD0878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7" b="11927"/>
          <a:stretch/>
        </p:blipFill>
        <p:spPr>
          <a:xfrm>
            <a:off x="4250723" y="3350057"/>
            <a:ext cx="3663349" cy="185982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3304711-247E-41EF-C778-5648866932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4" b="4934"/>
          <a:stretch/>
        </p:blipFill>
        <p:spPr>
          <a:xfrm>
            <a:off x="7914070" y="3350056"/>
            <a:ext cx="3663349" cy="185982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FFCB22DA-6077-0646-D9D8-35E80B94FA86}"/>
              </a:ext>
            </a:extLst>
          </p:cNvPr>
          <p:cNvGrpSpPr/>
          <p:nvPr/>
        </p:nvGrpSpPr>
        <p:grpSpPr>
          <a:xfrm>
            <a:off x="587372" y="3350056"/>
            <a:ext cx="3663351" cy="1859820"/>
            <a:chOff x="587372" y="3350056"/>
            <a:chExt cx="3663351" cy="185982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CBD57C1-FD96-69FA-D940-787DA727E816}"/>
                </a:ext>
              </a:extLst>
            </p:cNvPr>
            <p:cNvSpPr/>
            <p:nvPr/>
          </p:nvSpPr>
          <p:spPr>
            <a:xfrm>
              <a:off x="587372" y="3350056"/>
              <a:ext cx="3663351" cy="1859820"/>
            </a:xfrm>
            <a:prstGeom prst="rect">
              <a:avLst/>
            </a:prstGeom>
            <a:solidFill>
              <a:srgbClr val="FF3EB5">
                <a:alpha val="7568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itle 1">
              <a:extLst>
                <a:ext uri="{FF2B5EF4-FFF2-40B4-BE49-F238E27FC236}">
                  <a16:creationId xmlns:a16="http://schemas.microsoft.com/office/drawing/2014/main" id="{7B8BA7A7-8525-6222-33AD-F7DF3A59B96C}"/>
                </a:ext>
              </a:extLst>
            </p:cNvPr>
            <p:cNvSpPr txBox="1">
              <a:spLocks/>
            </p:cNvSpPr>
            <p:nvPr/>
          </p:nvSpPr>
          <p:spPr>
            <a:xfrm>
              <a:off x="1068490" y="3747444"/>
              <a:ext cx="2701113" cy="106504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GB" sz="2400" b="1" dirty="0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Emissions from motor vehicles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BD420B4-09E0-18BF-23FD-2AF61F23BEFA}"/>
              </a:ext>
            </a:extLst>
          </p:cNvPr>
          <p:cNvGrpSpPr/>
          <p:nvPr/>
        </p:nvGrpSpPr>
        <p:grpSpPr>
          <a:xfrm>
            <a:off x="4250719" y="3350055"/>
            <a:ext cx="3663351" cy="1859820"/>
            <a:chOff x="4250719" y="3350055"/>
            <a:chExt cx="3663351" cy="185982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59DD4B8-314A-A52D-B2F8-C684369F0F95}"/>
                </a:ext>
              </a:extLst>
            </p:cNvPr>
            <p:cNvSpPr/>
            <p:nvPr/>
          </p:nvSpPr>
          <p:spPr>
            <a:xfrm>
              <a:off x="4250719" y="3350055"/>
              <a:ext cx="3663351" cy="1859820"/>
            </a:xfrm>
            <a:prstGeom prst="rect">
              <a:avLst/>
            </a:prstGeom>
            <a:solidFill>
              <a:srgbClr val="440099">
                <a:alpha val="7568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itle 1">
              <a:extLst>
                <a:ext uri="{FF2B5EF4-FFF2-40B4-BE49-F238E27FC236}">
                  <a16:creationId xmlns:a16="http://schemas.microsoft.com/office/drawing/2014/main" id="{E6A74238-E00E-8045-3C0A-5950BFA2CA4B}"/>
                </a:ext>
              </a:extLst>
            </p:cNvPr>
            <p:cNvSpPr txBox="1">
              <a:spLocks/>
            </p:cNvSpPr>
            <p:nvPr/>
          </p:nvSpPr>
          <p:spPr>
            <a:xfrm>
              <a:off x="4731837" y="3747443"/>
              <a:ext cx="2701113" cy="106504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GB" sz="2400" b="1" dirty="0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Factories, power plants and construction sites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110A8DF-83A0-64D8-FE3A-0153F1D20188}"/>
              </a:ext>
            </a:extLst>
          </p:cNvPr>
          <p:cNvGrpSpPr/>
          <p:nvPr/>
        </p:nvGrpSpPr>
        <p:grpSpPr>
          <a:xfrm>
            <a:off x="7914064" y="3350055"/>
            <a:ext cx="3663351" cy="1859820"/>
            <a:chOff x="7914064" y="3350055"/>
            <a:chExt cx="3663351" cy="185982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9C88DE1-83CC-6DE1-9272-F0B829631F43}"/>
                </a:ext>
              </a:extLst>
            </p:cNvPr>
            <p:cNvSpPr/>
            <p:nvPr/>
          </p:nvSpPr>
          <p:spPr>
            <a:xfrm>
              <a:off x="7914064" y="3350055"/>
              <a:ext cx="3663351" cy="1859820"/>
            </a:xfrm>
            <a:prstGeom prst="rect">
              <a:avLst/>
            </a:prstGeom>
            <a:solidFill>
              <a:srgbClr val="FF6900">
                <a:alpha val="7568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itle 1">
              <a:extLst>
                <a:ext uri="{FF2B5EF4-FFF2-40B4-BE49-F238E27FC236}">
                  <a16:creationId xmlns:a16="http://schemas.microsoft.com/office/drawing/2014/main" id="{348C3B9B-6065-67CA-7D1D-0A5FF0AC81F5}"/>
                </a:ext>
              </a:extLst>
            </p:cNvPr>
            <p:cNvSpPr txBox="1">
              <a:spLocks/>
            </p:cNvSpPr>
            <p:nvPr/>
          </p:nvSpPr>
          <p:spPr>
            <a:xfrm>
              <a:off x="8395182" y="3747443"/>
              <a:ext cx="2701113" cy="106504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GB" sz="2400" b="1" dirty="0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Wood or coal fires in homes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87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B876AF0-82C2-A6F1-E14A-1367B04B2D51}"/>
              </a:ext>
            </a:extLst>
          </p:cNvPr>
          <p:cNvSpPr txBox="1">
            <a:spLocks/>
          </p:cNvSpPr>
          <p:nvPr/>
        </p:nvSpPr>
        <p:spPr>
          <a:xfrm>
            <a:off x="587375" y="620713"/>
            <a:ext cx="11456440" cy="73267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chemeClr val="bg1"/>
                </a:solidFill>
                <a:latin typeface="Söhne Halbfett" panose="020B0303030202060203" pitchFamily="34" charset="77"/>
                <a:cs typeface="Calibri Light"/>
              </a:rPr>
              <a:t>The Effects of </a:t>
            </a:r>
            <a:r>
              <a:rPr lang="en-GB" sz="4000" b="1" dirty="0">
                <a:solidFill>
                  <a:srgbClr val="FF3EB5"/>
                </a:solidFill>
                <a:latin typeface="Söhne Halbfett" panose="020B0303030202060203" pitchFamily="34" charset="77"/>
                <a:cs typeface="Calibri Light"/>
              </a:rPr>
              <a:t>Dirty Air</a:t>
            </a:r>
            <a:endParaRPr lang="en-GB" sz="4000" b="1" dirty="0">
              <a:solidFill>
                <a:schemeClr val="bg1"/>
              </a:solidFill>
              <a:latin typeface="Söhne Halbfett" panose="020B0303030202060203" pitchFamily="34" charset="77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A407BA3-463D-40C6-B508-F9422B43D59E}"/>
              </a:ext>
            </a:extLst>
          </p:cNvPr>
          <p:cNvSpPr txBox="1">
            <a:spLocks/>
          </p:cNvSpPr>
          <p:nvPr/>
        </p:nvSpPr>
        <p:spPr>
          <a:xfrm>
            <a:off x="587375" y="1696597"/>
            <a:ext cx="6165729" cy="45277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00000"/>
              </a:lnSpc>
              <a:buNone/>
            </a:pPr>
            <a:r>
              <a:rPr lang="en-GB" sz="2400" dirty="0">
                <a:solidFill>
                  <a:schemeClr val="bg1"/>
                </a:solidFill>
                <a:latin typeface="Söhne Leicht"/>
              </a:rPr>
              <a:t>Dirty air harms us all but can be particularly harmful for people with lung conditions. Children and young people are also at a higher risk, as their organs are still growing and developing, and they breathe faster and more often per minute than adults. </a:t>
            </a:r>
            <a:r>
              <a:rPr lang="en-US" sz="2400" dirty="0">
                <a:solidFill>
                  <a:schemeClr val="bg1"/>
                </a:solidFill>
                <a:latin typeface="Söhne Leicht"/>
              </a:rPr>
              <a:t>​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​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Exposure to toxic air over a long period of time can cause lung conditions like asthma and COPD and can increase the risk of bronchitis and pneumonia. </a:t>
            </a:r>
            <a:endParaRPr lang="en-US" sz="2400" dirty="0">
              <a:solidFill>
                <a:schemeClr val="bg1"/>
              </a:solidFill>
              <a:latin typeface="Söhne Leicht" panose="020B0303030202060203" pitchFamily="34" charset="77"/>
            </a:endParaRPr>
          </a:p>
        </p:txBody>
      </p:sp>
      <p:pic>
        <p:nvPicPr>
          <p:cNvPr id="6" name="Picture 5" descr="Smoke and smoke stacks in a foggy landscape&#10;&#10;AI-generated content may be incorrect.">
            <a:extLst>
              <a:ext uri="{FF2B5EF4-FFF2-40B4-BE49-F238E27FC236}">
                <a16:creationId xmlns:a16="http://schemas.microsoft.com/office/drawing/2014/main" id="{96BA91CC-CD35-8929-1E3D-67DBDF8D7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9" r="37664"/>
          <a:stretch>
            <a:fillRect/>
          </a:stretch>
        </p:blipFill>
        <p:spPr>
          <a:xfrm>
            <a:off x="6898511" y="1"/>
            <a:ext cx="52934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85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009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5F064F-5D93-A512-04A0-0AD3B9DCEB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Content Placeholder 2">
            <a:extLst>
              <a:ext uri="{FF2B5EF4-FFF2-40B4-BE49-F238E27FC236}">
                <a16:creationId xmlns:a16="http://schemas.microsoft.com/office/drawing/2014/main" id="{4175F0E7-EC64-0718-8F1C-B44DFF8B968D}"/>
              </a:ext>
            </a:extLst>
          </p:cNvPr>
          <p:cNvSpPr txBox="1">
            <a:spLocks/>
          </p:cNvSpPr>
          <p:nvPr/>
        </p:nvSpPr>
        <p:spPr>
          <a:xfrm>
            <a:off x="587375" y="2219321"/>
            <a:ext cx="4401314" cy="85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00000"/>
              </a:lnSpc>
              <a:buNone/>
            </a:pP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Pollution affects us in different ways, you might notice: ​</a:t>
            </a:r>
            <a:endParaRPr lang="en-US" sz="1600" dirty="0">
              <a:solidFill>
                <a:schemeClr val="bg1"/>
              </a:solidFill>
              <a:latin typeface="Söhne Leicht" panose="020B0303030202060203" pitchFamily="34" charset="77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E739F3-665C-A66E-21AB-390FDC50F928}"/>
              </a:ext>
            </a:extLst>
          </p:cNvPr>
          <p:cNvSpPr txBox="1">
            <a:spLocks/>
          </p:cNvSpPr>
          <p:nvPr/>
        </p:nvSpPr>
        <p:spPr>
          <a:xfrm>
            <a:off x="587375" y="666458"/>
            <a:ext cx="4186551" cy="128911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FF3EB5"/>
                </a:solidFill>
                <a:latin typeface="Söhne Halbfett" panose="020B0303030202060203" pitchFamily="34" charset="77"/>
                <a:cs typeface="Calibri Light"/>
              </a:rPr>
              <a:t>Signs</a:t>
            </a:r>
            <a:r>
              <a:rPr lang="en-GB" sz="4000" b="1" dirty="0">
                <a:solidFill>
                  <a:schemeClr val="bg1"/>
                </a:solidFill>
                <a:latin typeface="Söhne Halbfett" panose="020B0303030202060203" pitchFamily="34" charset="77"/>
                <a:cs typeface="Calibri Light"/>
              </a:rPr>
              <a:t> and </a:t>
            </a:r>
            <a:r>
              <a:rPr lang="en-GB" sz="4000" b="1" dirty="0">
                <a:solidFill>
                  <a:srgbClr val="FF3EB5"/>
                </a:solidFill>
                <a:latin typeface="Söhne Halbfett" panose="020B0303030202060203" pitchFamily="34" charset="77"/>
                <a:cs typeface="Calibri Light"/>
              </a:rPr>
              <a:t>Symptoms</a:t>
            </a:r>
            <a:endParaRPr lang="en-GB" sz="4000" b="1" dirty="0">
              <a:solidFill>
                <a:srgbClr val="FF3EB5"/>
              </a:solidFill>
              <a:latin typeface="Söhne Halbfett" panose="020B0303030202060203" pitchFamily="34" charset="77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1F9B471-4E99-60A2-BF68-EE4F1296862B}"/>
              </a:ext>
            </a:extLst>
          </p:cNvPr>
          <p:cNvGrpSpPr/>
          <p:nvPr/>
        </p:nvGrpSpPr>
        <p:grpSpPr>
          <a:xfrm>
            <a:off x="5212665" y="731467"/>
            <a:ext cx="3175449" cy="2673816"/>
            <a:chOff x="5212665" y="731467"/>
            <a:chExt cx="3175449" cy="2673816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90A21594-5964-E209-F497-D0BECE6BF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" t="819" r="52414" b="76705"/>
            <a:stretch>
              <a:fillRect/>
            </a:stretch>
          </p:blipFill>
          <p:spPr>
            <a:xfrm>
              <a:off x="5305795" y="1384682"/>
              <a:ext cx="3020690" cy="2020601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7DA9BEA-E649-08BA-4998-213E702F5DEC}"/>
                </a:ext>
              </a:extLst>
            </p:cNvPr>
            <p:cNvGrpSpPr/>
            <p:nvPr/>
          </p:nvGrpSpPr>
          <p:grpSpPr>
            <a:xfrm>
              <a:off x="5212665" y="731467"/>
              <a:ext cx="2452112" cy="674847"/>
              <a:chOff x="6248749" y="751483"/>
              <a:chExt cx="2452112" cy="674847"/>
            </a:xfrm>
          </p:grpSpPr>
          <p:pic>
            <p:nvPicPr>
              <p:cNvPr id="17" name="Picture 16" descr="A blue object on a black background&#10;&#10;AI-generated content may be incorrect.">
                <a:extLst>
                  <a:ext uri="{FF2B5EF4-FFF2-40B4-BE49-F238E27FC236}">
                    <a16:creationId xmlns:a16="http://schemas.microsoft.com/office/drawing/2014/main" id="{0CC2A21E-BE01-F354-CECB-67D6CAE6F3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7153" b="39785"/>
              <a:stretch>
                <a:fillRect/>
              </a:stretch>
            </p:blipFill>
            <p:spPr>
              <a:xfrm rot="10800000">
                <a:off x="6248749" y="751483"/>
                <a:ext cx="2452112" cy="674847"/>
              </a:xfrm>
              <a:prstGeom prst="rect">
                <a:avLst/>
              </a:prstGeom>
            </p:spPr>
          </p:pic>
          <p:sp>
            <p:nvSpPr>
              <p:cNvPr id="9" name="Title 1">
                <a:extLst>
                  <a:ext uri="{FF2B5EF4-FFF2-40B4-BE49-F238E27FC236}">
                    <a16:creationId xmlns:a16="http://schemas.microsoft.com/office/drawing/2014/main" id="{5946BB5E-76E9-44DB-F424-A7B5F98C0AE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51642" y="898823"/>
                <a:ext cx="2268014" cy="380172"/>
              </a:xfrm>
              <a:prstGeom prst="rect">
                <a:avLst/>
              </a:prstGeom>
            </p:spPr>
            <p:txBody>
              <a:bodyPr anchor="b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GB" sz="2000" b="1" dirty="0">
                    <a:solidFill>
                      <a:schemeClr val="bg1"/>
                    </a:solidFill>
                    <a:latin typeface="Söhne Halbfett" panose="020B0303030202060203" pitchFamily="34" charset="77"/>
                    <a:cs typeface="Calibri Light"/>
                  </a:rPr>
                  <a:t>Yourself or others</a:t>
                </a:r>
                <a:endParaRPr lang="en-GB" sz="2000" b="1" dirty="0">
                  <a:solidFill>
                    <a:srgbClr val="FF3EB5"/>
                  </a:solidFill>
                  <a:latin typeface="Söhne Halbfett" panose="020B0303030202060203" pitchFamily="34" charset="77"/>
                </a:endParaRPr>
              </a:p>
            </p:txBody>
          </p:sp>
        </p:grpSp>
        <p:pic>
          <p:nvPicPr>
            <p:cNvPr id="25" name="Picture 24" descr="A blue object on a black background&#10;&#10;AI-generated content may be incorrect.">
              <a:extLst>
                <a:ext uri="{FF2B5EF4-FFF2-40B4-BE49-F238E27FC236}">
                  <a16:creationId xmlns:a16="http://schemas.microsoft.com/office/drawing/2014/main" id="{676960A9-E36B-CCDE-42C5-FAE52B3ED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53" b="39785"/>
            <a:stretch>
              <a:fillRect/>
            </a:stretch>
          </p:blipFill>
          <p:spPr>
            <a:xfrm>
              <a:off x="6332465" y="1258979"/>
              <a:ext cx="2055649" cy="674847"/>
            </a:xfrm>
            <a:prstGeom prst="rect">
              <a:avLst/>
            </a:prstGeom>
          </p:spPr>
        </p:pic>
        <p:sp>
          <p:nvSpPr>
            <p:cNvPr id="26" name="Title 1">
              <a:extLst>
                <a:ext uri="{FF2B5EF4-FFF2-40B4-BE49-F238E27FC236}">
                  <a16:creationId xmlns:a16="http://schemas.microsoft.com/office/drawing/2014/main" id="{AF381F79-5A4A-A74E-2D14-2A0A0C8E0062}"/>
                </a:ext>
              </a:extLst>
            </p:cNvPr>
            <p:cNvSpPr txBox="1">
              <a:spLocks/>
            </p:cNvSpPr>
            <p:nvPr/>
          </p:nvSpPr>
          <p:spPr>
            <a:xfrm>
              <a:off x="6435358" y="1406320"/>
              <a:ext cx="1931069" cy="380172"/>
            </a:xfrm>
            <a:prstGeom prst="rect">
              <a:avLst/>
            </a:prstGeom>
          </p:spPr>
          <p:txBody>
            <a:bodyPr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2000" b="1" dirty="0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coughing more</a:t>
              </a:r>
              <a:endParaRPr lang="en-GB" sz="2000" b="1" dirty="0">
                <a:solidFill>
                  <a:srgbClr val="FF3EB5"/>
                </a:solidFill>
                <a:latin typeface="Söhne Halbfett" panose="020B0303030202060203" pitchFamily="34" charset="77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1309652-4E51-0092-AD4A-576609CA6923}"/>
              </a:ext>
            </a:extLst>
          </p:cNvPr>
          <p:cNvGrpSpPr/>
          <p:nvPr/>
        </p:nvGrpSpPr>
        <p:grpSpPr>
          <a:xfrm>
            <a:off x="8554382" y="709163"/>
            <a:ext cx="3383603" cy="2696120"/>
            <a:chOff x="8554382" y="709163"/>
            <a:chExt cx="3383603" cy="26961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4534E2B-39C0-3A06-D42C-6A032FB6F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76" t="-247" r="826" b="77134"/>
            <a:stretch>
              <a:fillRect/>
            </a:stretch>
          </p:blipFill>
          <p:spPr>
            <a:xfrm>
              <a:off x="8765224" y="1384682"/>
              <a:ext cx="3020690" cy="2020601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5DF7F73-AB24-EE50-EAB2-C460EEC88FD0}"/>
                </a:ext>
              </a:extLst>
            </p:cNvPr>
            <p:cNvGrpSpPr/>
            <p:nvPr/>
          </p:nvGrpSpPr>
          <p:grpSpPr>
            <a:xfrm>
              <a:off x="8554382" y="709163"/>
              <a:ext cx="3175450" cy="674847"/>
              <a:chOff x="6248748" y="751482"/>
              <a:chExt cx="3175450" cy="674847"/>
            </a:xfrm>
          </p:grpSpPr>
          <p:pic>
            <p:nvPicPr>
              <p:cNvPr id="28" name="Picture 27" descr="A blue object on a black background&#10;&#10;AI-generated content may be incorrect.">
                <a:extLst>
                  <a:ext uri="{FF2B5EF4-FFF2-40B4-BE49-F238E27FC236}">
                    <a16:creationId xmlns:a16="http://schemas.microsoft.com/office/drawing/2014/main" id="{C2F4D431-B1BB-D87E-AC5F-BAD0A10353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7153" b="39785"/>
              <a:stretch>
                <a:fillRect/>
              </a:stretch>
            </p:blipFill>
            <p:spPr>
              <a:xfrm rot="10800000">
                <a:off x="6248748" y="751482"/>
                <a:ext cx="3175449" cy="674847"/>
              </a:xfrm>
              <a:prstGeom prst="rect">
                <a:avLst/>
              </a:prstGeom>
            </p:spPr>
          </p:pic>
          <p:sp>
            <p:nvSpPr>
              <p:cNvPr id="29" name="Title 1">
                <a:extLst>
                  <a:ext uri="{FF2B5EF4-FFF2-40B4-BE49-F238E27FC236}">
                    <a16:creationId xmlns:a16="http://schemas.microsoft.com/office/drawing/2014/main" id="{A5A7AC39-7642-3CBC-5288-17130BCF84A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83481" y="898824"/>
                <a:ext cx="3140717" cy="380172"/>
              </a:xfrm>
              <a:prstGeom prst="rect">
                <a:avLst/>
              </a:prstGeom>
            </p:spPr>
            <p:txBody>
              <a:bodyPr anchor="b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GB" sz="2000" b="1" dirty="0">
                    <a:solidFill>
                      <a:schemeClr val="bg1"/>
                    </a:solidFill>
                    <a:latin typeface="Söhne Halbfett" panose="020B0303030202060203" pitchFamily="34" charset="77"/>
                    <a:cs typeface="Calibri Light"/>
                  </a:rPr>
                  <a:t>Yourself or others having</a:t>
                </a:r>
                <a:endParaRPr lang="en-GB" sz="2000" b="1" dirty="0">
                  <a:solidFill>
                    <a:srgbClr val="FF3EB5"/>
                  </a:solidFill>
                  <a:latin typeface="Söhne Halbfett" panose="020B0303030202060203" pitchFamily="34" charset="77"/>
                </a:endParaRPr>
              </a:p>
            </p:txBody>
          </p:sp>
        </p:grpSp>
        <p:pic>
          <p:nvPicPr>
            <p:cNvPr id="41" name="Picture 40" descr="A blue object on a black background&#10;&#10;AI-generated content may be incorrect.">
              <a:extLst>
                <a:ext uri="{FF2B5EF4-FFF2-40B4-BE49-F238E27FC236}">
                  <a16:creationId xmlns:a16="http://schemas.microsoft.com/office/drawing/2014/main" id="{93E80735-83C8-7F28-3D40-DA7D83790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53" b="39785"/>
            <a:stretch>
              <a:fillRect/>
            </a:stretch>
          </p:blipFill>
          <p:spPr>
            <a:xfrm>
              <a:off x="9424243" y="1236676"/>
              <a:ext cx="2513742" cy="674847"/>
            </a:xfrm>
            <a:prstGeom prst="rect">
              <a:avLst/>
            </a:prstGeom>
          </p:spPr>
        </p:pic>
        <p:sp>
          <p:nvSpPr>
            <p:cNvPr id="42" name="Title 1">
              <a:extLst>
                <a:ext uri="{FF2B5EF4-FFF2-40B4-BE49-F238E27FC236}">
                  <a16:creationId xmlns:a16="http://schemas.microsoft.com/office/drawing/2014/main" id="{DFC46D31-564E-EAC6-AB69-71EF6AB6E0AE}"/>
                </a:ext>
              </a:extLst>
            </p:cNvPr>
            <p:cNvSpPr txBox="1">
              <a:spLocks/>
            </p:cNvSpPr>
            <p:nvPr/>
          </p:nvSpPr>
          <p:spPr>
            <a:xfrm>
              <a:off x="9483538" y="1384017"/>
              <a:ext cx="2432759" cy="380172"/>
            </a:xfrm>
            <a:prstGeom prst="rect">
              <a:avLst/>
            </a:prstGeom>
          </p:spPr>
          <p:txBody>
            <a:bodyPr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2000" b="1" dirty="0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difficulty breathing</a:t>
              </a:r>
              <a:endParaRPr lang="en-GB" sz="2000" b="1" dirty="0">
                <a:solidFill>
                  <a:srgbClr val="FF3EB5"/>
                </a:solidFill>
                <a:latin typeface="Söhne Halbfett" panose="020B0303030202060203" pitchFamily="34" charset="77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A3E1F98-C535-F5A7-67EF-C1FA5374B81A}"/>
              </a:ext>
            </a:extLst>
          </p:cNvPr>
          <p:cNvGrpSpPr/>
          <p:nvPr/>
        </p:nvGrpSpPr>
        <p:grpSpPr>
          <a:xfrm>
            <a:off x="335943" y="3691064"/>
            <a:ext cx="3590673" cy="2695449"/>
            <a:chOff x="335943" y="3591050"/>
            <a:chExt cx="3590673" cy="269544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EED28B3-6064-7F8B-4ABF-FB5C9EAEB6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" r="115"/>
            <a:stretch/>
          </p:blipFill>
          <p:spPr>
            <a:xfrm>
              <a:off x="630605" y="4265898"/>
              <a:ext cx="3020690" cy="2020601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26F4810-84BF-F1E5-E446-C95612411825}"/>
                </a:ext>
              </a:extLst>
            </p:cNvPr>
            <p:cNvGrpSpPr/>
            <p:nvPr/>
          </p:nvGrpSpPr>
          <p:grpSpPr>
            <a:xfrm>
              <a:off x="335943" y="3591050"/>
              <a:ext cx="2627220" cy="674847"/>
              <a:chOff x="6248749" y="751482"/>
              <a:chExt cx="2627220" cy="674847"/>
            </a:xfrm>
          </p:grpSpPr>
          <p:pic>
            <p:nvPicPr>
              <p:cNvPr id="44" name="Picture 43" descr="A blue object on a black background&#10;&#10;AI-generated content may be incorrect.">
                <a:extLst>
                  <a:ext uri="{FF2B5EF4-FFF2-40B4-BE49-F238E27FC236}">
                    <a16:creationId xmlns:a16="http://schemas.microsoft.com/office/drawing/2014/main" id="{8000408B-3F5D-3511-FF91-022B045BC4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7153" b="39785"/>
              <a:stretch>
                <a:fillRect/>
              </a:stretch>
            </p:blipFill>
            <p:spPr>
              <a:xfrm rot="10800000">
                <a:off x="6248749" y="751482"/>
                <a:ext cx="2627220" cy="674847"/>
              </a:xfrm>
              <a:prstGeom prst="rect">
                <a:avLst/>
              </a:prstGeom>
            </p:spPr>
          </p:pic>
          <p:sp>
            <p:nvSpPr>
              <p:cNvPr id="45" name="Title 1">
                <a:extLst>
                  <a:ext uri="{FF2B5EF4-FFF2-40B4-BE49-F238E27FC236}">
                    <a16:creationId xmlns:a16="http://schemas.microsoft.com/office/drawing/2014/main" id="{8BFFC4D4-5912-2DC7-2F43-376554C93E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51641" y="898823"/>
                <a:ext cx="2452111" cy="380172"/>
              </a:xfrm>
              <a:prstGeom prst="rect">
                <a:avLst/>
              </a:prstGeom>
            </p:spPr>
            <p:txBody>
              <a:bodyPr anchor="b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GB" sz="2000" b="1" dirty="0">
                    <a:solidFill>
                      <a:schemeClr val="bg1"/>
                    </a:solidFill>
                    <a:latin typeface="Söhne Halbfett" panose="020B0303030202060203" pitchFamily="34" charset="77"/>
                    <a:cs typeface="Calibri Light"/>
                  </a:rPr>
                  <a:t>People with asthma</a:t>
                </a:r>
                <a:endParaRPr lang="en-GB" sz="2000" b="1" dirty="0">
                  <a:solidFill>
                    <a:srgbClr val="FF3EB5"/>
                  </a:solidFill>
                  <a:latin typeface="Söhne Halbfett" panose="020B0303030202060203" pitchFamily="34" charset="77"/>
                </a:endParaRPr>
              </a:p>
            </p:txBody>
          </p:sp>
        </p:grpSp>
        <p:pic>
          <p:nvPicPr>
            <p:cNvPr id="46" name="Picture 45" descr="A blue object on a black background&#10;&#10;AI-generated content may be incorrect.">
              <a:extLst>
                <a:ext uri="{FF2B5EF4-FFF2-40B4-BE49-F238E27FC236}">
                  <a16:creationId xmlns:a16="http://schemas.microsoft.com/office/drawing/2014/main" id="{24F0A763-AE3F-30FF-01DB-8182259541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53" b="39785"/>
            <a:stretch>
              <a:fillRect/>
            </a:stretch>
          </p:blipFill>
          <p:spPr>
            <a:xfrm>
              <a:off x="872288" y="4118566"/>
              <a:ext cx="3054328" cy="674847"/>
            </a:xfrm>
            <a:prstGeom prst="rect">
              <a:avLst/>
            </a:prstGeom>
          </p:spPr>
        </p:pic>
        <p:sp>
          <p:nvSpPr>
            <p:cNvPr id="53" name="Title 1">
              <a:extLst>
                <a:ext uri="{FF2B5EF4-FFF2-40B4-BE49-F238E27FC236}">
                  <a16:creationId xmlns:a16="http://schemas.microsoft.com/office/drawing/2014/main" id="{D9FA91FD-0113-13CB-5BE4-1F830C87D737}"/>
                </a:ext>
              </a:extLst>
            </p:cNvPr>
            <p:cNvSpPr txBox="1">
              <a:spLocks/>
            </p:cNvSpPr>
            <p:nvPr/>
          </p:nvSpPr>
          <p:spPr>
            <a:xfrm>
              <a:off x="926111" y="4265895"/>
              <a:ext cx="2969664" cy="380172"/>
            </a:xfrm>
            <a:prstGeom prst="rect">
              <a:avLst/>
            </a:prstGeom>
          </p:spPr>
          <p:txBody>
            <a:bodyPr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2000" b="1" dirty="0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using their inhaler more</a:t>
              </a:r>
              <a:endParaRPr lang="en-GB" sz="2000" b="1" dirty="0">
                <a:solidFill>
                  <a:srgbClr val="FF3EB5"/>
                </a:solidFill>
                <a:latin typeface="Söhne Halbfett" panose="020B0303030202060203" pitchFamily="34" charset="77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514559C-A21A-73D1-C517-9E7100B445A7}"/>
              </a:ext>
            </a:extLst>
          </p:cNvPr>
          <p:cNvGrpSpPr/>
          <p:nvPr/>
        </p:nvGrpSpPr>
        <p:grpSpPr>
          <a:xfrm>
            <a:off x="4168299" y="3691060"/>
            <a:ext cx="3990308" cy="2695453"/>
            <a:chOff x="4168299" y="3591046"/>
            <a:chExt cx="3990308" cy="269545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165F157-48DE-F7C4-AC02-FB28B1104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27" t="23312" r="189" b="53486"/>
            <a:stretch>
              <a:fillRect/>
            </a:stretch>
          </p:blipFill>
          <p:spPr>
            <a:xfrm>
              <a:off x="4614748" y="4265898"/>
              <a:ext cx="3020690" cy="2020601"/>
            </a:xfrm>
            <a:prstGeom prst="rect">
              <a:avLst/>
            </a:prstGeom>
          </p:spPr>
        </p:pic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3FE7B2A9-54B6-6DB9-F7FA-F9DF327C67BE}"/>
                </a:ext>
              </a:extLst>
            </p:cNvPr>
            <p:cNvGrpSpPr/>
            <p:nvPr/>
          </p:nvGrpSpPr>
          <p:grpSpPr>
            <a:xfrm>
              <a:off x="4168299" y="3591046"/>
              <a:ext cx="3293039" cy="674847"/>
              <a:chOff x="6229408" y="751481"/>
              <a:chExt cx="3293039" cy="674847"/>
            </a:xfrm>
          </p:grpSpPr>
          <p:pic>
            <p:nvPicPr>
              <p:cNvPr id="59" name="Picture 58" descr="A blue object on a black background&#10;&#10;AI-generated content may be incorrect.">
                <a:extLst>
                  <a:ext uri="{FF2B5EF4-FFF2-40B4-BE49-F238E27FC236}">
                    <a16:creationId xmlns:a16="http://schemas.microsoft.com/office/drawing/2014/main" id="{48B56F41-56D6-D5A2-AA23-5305BAE4AA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7153" b="39785"/>
              <a:stretch>
                <a:fillRect/>
              </a:stretch>
            </p:blipFill>
            <p:spPr>
              <a:xfrm rot="10800000">
                <a:off x="6248749" y="751481"/>
                <a:ext cx="3273698" cy="674847"/>
              </a:xfrm>
              <a:prstGeom prst="rect">
                <a:avLst/>
              </a:prstGeom>
            </p:spPr>
          </p:pic>
          <p:sp>
            <p:nvSpPr>
              <p:cNvPr id="60" name="Title 1">
                <a:extLst>
                  <a:ext uri="{FF2B5EF4-FFF2-40B4-BE49-F238E27FC236}">
                    <a16:creationId xmlns:a16="http://schemas.microsoft.com/office/drawing/2014/main" id="{01A45835-2686-3428-BA15-5FEE7E62281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29408" y="888715"/>
                <a:ext cx="3293039" cy="380172"/>
              </a:xfrm>
              <a:prstGeom prst="rect">
                <a:avLst/>
              </a:prstGeom>
            </p:spPr>
            <p:txBody>
              <a:bodyPr anchor="b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GB" sz="1900" b="1" dirty="0">
                    <a:solidFill>
                      <a:schemeClr val="bg1"/>
                    </a:solidFill>
                    <a:latin typeface="Söhne Halbfett" panose="020B0303030202060203" pitchFamily="34" charset="77"/>
                    <a:cs typeface="Calibri Light"/>
                  </a:rPr>
                  <a:t>You are feeling breathless</a:t>
                </a:r>
                <a:endParaRPr lang="en-GB" sz="1900" b="1" dirty="0">
                  <a:solidFill>
                    <a:srgbClr val="FF3EB5"/>
                  </a:solidFill>
                  <a:latin typeface="Söhne Halbfett" panose="020B0303030202060203" pitchFamily="34" charset="77"/>
                </a:endParaRPr>
              </a:p>
            </p:txBody>
          </p:sp>
        </p:grpSp>
        <p:pic>
          <p:nvPicPr>
            <p:cNvPr id="61" name="Picture 60" descr="A blue object on a black background&#10;&#10;AI-generated content may be incorrect.">
              <a:extLst>
                <a:ext uri="{FF2B5EF4-FFF2-40B4-BE49-F238E27FC236}">
                  <a16:creationId xmlns:a16="http://schemas.microsoft.com/office/drawing/2014/main" id="{B5C25012-C7D2-5F0D-155C-585520B95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53" b="39785"/>
            <a:stretch>
              <a:fillRect/>
            </a:stretch>
          </p:blipFill>
          <p:spPr>
            <a:xfrm>
              <a:off x="4516165" y="4118563"/>
              <a:ext cx="3642442" cy="674847"/>
            </a:xfrm>
            <a:prstGeom prst="rect">
              <a:avLst/>
            </a:prstGeom>
          </p:spPr>
        </p:pic>
        <p:sp>
          <p:nvSpPr>
            <p:cNvPr id="62" name="Title 1">
              <a:extLst>
                <a:ext uri="{FF2B5EF4-FFF2-40B4-BE49-F238E27FC236}">
                  <a16:creationId xmlns:a16="http://schemas.microsoft.com/office/drawing/2014/main" id="{3B70D878-DB4F-424C-E266-64C81C2EFADD}"/>
                </a:ext>
              </a:extLst>
            </p:cNvPr>
            <p:cNvSpPr txBox="1">
              <a:spLocks/>
            </p:cNvSpPr>
            <p:nvPr/>
          </p:nvSpPr>
          <p:spPr>
            <a:xfrm>
              <a:off x="4569987" y="4265892"/>
              <a:ext cx="3536851" cy="380172"/>
            </a:xfrm>
            <a:prstGeom prst="rect">
              <a:avLst/>
            </a:prstGeom>
          </p:spPr>
          <p:txBody>
            <a:bodyPr anchor="b">
              <a:normAutofit fontScale="92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2000" b="1" dirty="0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when doing outdoor activities</a:t>
              </a:r>
              <a:endParaRPr lang="en-GB" sz="2000" b="1" dirty="0">
                <a:solidFill>
                  <a:srgbClr val="FF3EB5"/>
                </a:solidFill>
                <a:latin typeface="Söhne Halbfett" panose="020B0303030202060203" pitchFamily="34" charset="77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A60E8E8-95EF-1F92-EE79-578FCED14DE9}"/>
              </a:ext>
            </a:extLst>
          </p:cNvPr>
          <p:cNvGrpSpPr/>
          <p:nvPr/>
        </p:nvGrpSpPr>
        <p:grpSpPr>
          <a:xfrm>
            <a:off x="8487133" y="3691059"/>
            <a:ext cx="3104386" cy="2695454"/>
            <a:chOff x="8487133" y="3591045"/>
            <a:chExt cx="3104386" cy="269545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5FE9275-B7DD-AD43-8C1C-1A9A0F8612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" t="47808" r="50447" b="28890"/>
            <a:stretch>
              <a:fillRect/>
            </a:stretch>
          </p:blipFill>
          <p:spPr>
            <a:xfrm>
              <a:off x="8540705" y="4265898"/>
              <a:ext cx="3020690" cy="2020601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2929DED-4808-EE1B-653C-6973F2B6ECB1}"/>
                </a:ext>
              </a:extLst>
            </p:cNvPr>
            <p:cNvGrpSpPr/>
            <p:nvPr/>
          </p:nvGrpSpPr>
          <p:grpSpPr>
            <a:xfrm>
              <a:off x="8487133" y="3591045"/>
              <a:ext cx="2179584" cy="674847"/>
              <a:chOff x="6248749" y="751482"/>
              <a:chExt cx="2179584" cy="674847"/>
            </a:xfrm>
          </p:grpSpPr>
          <p:pic>
            <p:nvPicPr>
              <p:cNvPr id="23" name="Picture 22" descr="A blue object on a black background&#10;&#10;AI-generated content may be incorrect.">
                <a:extLst>
                  <a:ext uri="{FF2B5EF4-FFF2-40B4-BE49-F238E27FC236}">
                    <a16:creationId xmlns:a16="http://schemas.microsoft.com/office/drawing/2014/main" id="{8A13B6B2-C55D-C923-CD91-268CF935E4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7153" b="39785"/>
              <a:stretch>
                <a:fillRect/>
              </a:stretch>
            </p:blipFill>
            <p:spPr>
              <a:xfrm rot="10800000">
                <a:off x="6248749" y="751482"/>
                <a:ext cx="2179584" cy="674847"/>
              </a:xfrm>
              <a:prstGeom prst="rect">
                <a:avLst/>
              </a:prstGeom>
            </p:spPr>
          </p:pic>
          <p:sp>
            <p:nvSpPr>
              <p:cNvPr id="24" name="Title 1">
                <a:extLst>
                  <a:ext uri="{FF2B5EF4-FFF2-40B4-BE49-F238E27FC236}">
                    <a16:creationId xmlns:a16="http://schemas.microsoft.com/office/drawing/2014/main" id="{3B3B7B6B-9131-A183-E446-181FCC528D1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86467" y="898824"/>
                <a:ext cx="2141866" cy="380172"/>
              </a:xfrm>
              <a:prstGeom prst="rect">
                <a:avLst/>
              </a:prstGeom>
            </p:spPr>
            <p:txBody>
              <a:bodyPr anchor="b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GB" sz="2000" b="1" dirty="0">
                    <a:solidFill>
                      <a:schemeClr val="bg1"/>
                    </a:solidFill>
                    <a:latin typeface="Söhne Halbfett" panose="020B0303030202060203" pitchFamily="34" charset="77"/>
                    <a:cs typeface="Calibri Light"/>
                  </a:rPr>
                  <a:t>Irritation in your</a:t>
                </a:r>
                <a:endParaRPr lang="en-GB" sz="2000" b="1" dirty="0">
                  <a:solidFill>
                    <a:srgbClr val="FF3EB5"/>
                  </a:solidFill>
                  <a:latin typeface="Söhne Halbfett" panose="020B0303030202060203" pitchFamily="34" charset="77"/>
                </a:endParaRPr>
              </a:p>
            </p:txBody>
          </p:sp>
        </p:grpSp>
        <p:pic>
          <p:nvPicPr>
            <p:cNvPr id="69" name="Picture 68" descr="A blue object on a black background&#10;&#10;AI-generated content may be incorrect.">
              <a:extLst>
                <a:ext uri="{FF2B5EF4-FFF2-40B4-BE49-F238E27FC236}">
                  <a16:creationId xmlns:a16="http://schemas.microsoft.com/office/drawing/2014/main" id="{F2D1AD52-3061-3050-13C6-40278E60D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53" b="39785"/>
            <a:stretch>
              <a:fillRect/>
            </a:stretch>
          </p:blipFill>
          <p:spPr>
            <a:xfrm>
              <a:off x="9411935" y="4118555"/>
              <a:ext cx="2179584" cy="674847"/>
            </a:xfrm>
            <a:prstGeom prst="rect">
              <a:avLst/>
            </a:prstGeom>
          </p:spPr>
        </p:pic>
        <p:sp>
          <p:nvSpPr>
            <p:cNvPr id="70" name="Title 1">
              <a:extLst>
                <a:ext uri="{FF2B5EF4-FFF2-40B4-BE49-F238E27FC236}">
                  <a16:creationId xmlns:a16="http://schemas.microsoft.com/office/drawing/2014/main" id="{38324C88-90C3-29CA-D636-87910C3256AB}"/>
                </a:ext>
              </a:extLst>
            </p:cNvPr>
            <p:cNvSpPr txBox="1">
              <a:spLocks/>
            </p:cNvSpPr>
            <p:nvPr/>
          </p:nvSpPr>
          <p:spPr>
            <a:xfrm>
              <a:off x="9486540" y="4265892"/>
              <a:ext cx="2104979" cy="380172"/>
            </a:xfrm>
            <a:prstGeom prst="rect">
              <a:avLst/>
            </a:prstGeom>
          </p:spPr>
          <p:txBody>
            <a:bodyPr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2000" b="1" dirty="0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nose and throat</a:t>
              </a:r>
              <a:endParaRPr lang="en-GB" sz="2000" b="1" dirty="0">
                <a:solidFill>
                  <a:srgbClr val="FF3EB5"/>
                </a:solidFill>
                <a:latin typeface="Söhne Halbfett" panose="020B0303030202060203" pitchFamily="34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675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009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15A325-C471-5B64-9814-7F6371396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A498763-42D6-4883-24D0-F63FF0E0A854}"/>
              </a:ext>
            </a:extLst>
          </p:cNvPr>
          <p:cNvSpPr txBox="1">
            <a:spLocks/>
          </p:cNvSpPr>
          <p:nvPr/>
        </p:nvSpPr>
        <p:spPr>
          <a:xfrm>
            <a:off x="3189288" y="1146677"/>
            <a:ext cx="5813424" cy="73267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dirty="0">
                <a:solidFill>
                  <a:schemeClr val="bg1"/>
                </a:solidFill>
                <a:latin typeface="Söhne Halbfett" panose="020B0303030202060203" pitchFamily="34" charset="77"/>
                <a:cs typeface="Calibri Light"/>
              </a:rPr>
              <a:t>The People vs Pollution</a:t>
            </a:r>
            <a:endParaRPr lang="en-GB" sz="4000" b="1" dirty="0">
              <a:solidFill>
                <a:schemeClr val="bg1"/>
              </a:solidFill>
              <a:latin typeface="Söhne Halbfett" panose="020B0303030202060203" pitchFamily="34" charset="77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CD1EEC6-7ACF-5618-06D7-3E079181041B}"/>
              </a:ext>
            </a:extLst>
          </p:cNvPr>
          <p:cNvGrpSpPr/>
          <p:nvPr/>
        </p:nvGrpSpPr>
        <p:grpSpPr>
          <a:xfrm>
            <a:off x="708590" y="2258744"/>
            <a:ext cx="10774821" cy="1768713"/>
            <a:chOff x="481313" y="2091317"/>
            <a:chExt cx="10774821" cy="1768713"/>
          </a:xfrm>
        </p:grpSpPr>
        <p:pic>
          <p:nvPicPr>
            <p:cNvPr id="2" name="Picture 1" descr="A pink rectangular object on a black background&#10;&#10;AI-generated content may be incorrect.">
              <a:extLst>
                <a:ext uri="{FF2B5EF4-FFF2-40B4-BE49-F238E27FC236}">
                  <a16:creationId xmlns:a16="http://schemas.microsoft.com/office/drawing/2014/main" id="{D18D3CD5-594A-205B-848D-7E3FD65F5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167" b="41159"/>
            <a:stretch>
              <a:fillRect/>
            </a:stretch>
          </p:blipFill>
          <p:spPr>
            <a:xfrm>
              <a:off x="481313" y="2091317"/>
              <a:ext cx="10774821" cy="1768713"/>
            </a:xfrm>
            <a:prstGeom prst="rect">
              <a:avLst/>
            </a:prstGeom>
          </p:spPr>
        </p:pic>
        <p:sp>
          <p:nvSpPr>
            <p:cNvPr id="3" name="Title 1">
              <a:extLst>
                <a:ext uri="{FF2B5EF4-FFF2-40B4-BE49-F238E27FC236}">
                  <a16:creationId xmlns:a16="http://schemas.microsoft.com/office/drawing/2014/main" id="{3417995E-9587-1A25-A140-D2C30ADFB224}"/>
                </a:ext>
              </a:extLst>
            </p:cNvPr>
            <p:cNvSpPr txBox="1">
              <a:spLocks/>
            </p:cNvSpPr>
            <p:nvPr/>
          </p:nvSpPr>
          <p:spPr>
            <a:xfrm>
              <a:off x="715005" y="2408285"/>
              <a:ext cx="10307436" cy="114972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6600" b="1" dirty="0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Car idling should be made</a:t>
              </a:r>
              <a:endParaRPr lang="en-GB" sz="6600" b="1" dirty="0">
                <a:solidFill>
                  <a:schemeClr val="bg1"/>
                </a:solidFill>
                <a:latin typeface="Söhne Halbfett" panose="020B0303030202060203" pitchFamily="34" charset="77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19808AF-3868-0C24-1FB9-4471795CF073}"/>
              </a:ext>
            </a:extLst>
          </p:cNvPr>
          <p:cNvGrpSpPr/>
          <p:nvPr/>
        </p:nvGrpSpPr>
        <p:grpSpPr>
          <a:xfrm>
            <a:off x="942283" y="3915138"/>
            <a:ext cx="10307435" cy="1768713"/>
            <a:chOff x="787465" y="3747711"/>
            <a:chExt cx="10307435" cy="1768713"/>
          </a:xfrm>
        </p:grpSpPr>
        <p:pic>
          <p:nvPicPr>
            <p:cNvPr id="6" name="Picture 5" descr="A pink rectangular object on a black background&#10;&#10;AI-generated content may be incorrect.">
              <a:extLst>
                <a:ext uri="{FF2B5EF4-FFF2-40B4-BE49-F238E27FC236}">
                  <a16:creationId xmlns:a16="http://schemas.microsoft.com/office/drawing/2014/main" id="{CDF5C9BD-1A47-E438-2460-68EDEA1EB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167" b="41159"/>
            <a:stretch>
              <a:fillRect/>
            </a:stretch>
          </p:blipFill>
          <p:spPr>
            <a:xfrm rot="10800000">
              <a:off x="787465" y="3747711"/>
              <a:ext cx="10307435" cy="1768713"/>
            </a:xfrm>
            <a:prstGeom prst="rect">
              <a:avLst/>
            </a:prstGeom>
          </p:spPr>
        </p:pic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64B2FAAB-E90D-B3BB-4901-08769F2040DF}"/>
                </a:ext>
              </a:extLst>
            </p:cNvPr>
            <p:cNvSpPr txBox="1">
              <a:spLocks/>
            </p:cNvSpPr>
            <p:nvPr/>
          </p:nvSpPr>
          <p:spPr>
            <a:xfrm>
              <a:off x="1260072" y="4239426"/>
              <a:ext cx="9634739" cy="89760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6600" b="1" dirty="0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illegal outside of schools</a:t>
              </a:r>
              <a:endParaRPr lang="en-GB" sz="6600" b="1" dirty="0">
                <a:solidFill>
                  <a:schemeClr val="bg1"/>
                </a:solidFill>
                <a:latin typeface="Söhne Halbfett" panose="020B0303030202060203" pitchFamily="34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632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C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895E6-52B9-D027-4A46-9B2AEE39C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4986" y="2205662"/>
            <a:ext cx="5241473" cy="872988"/>
          </a:xfrm>
        </p:spPr>
        <p:txBody>
          <a:bodyPr/>
          <a:lstStyle/>
          <a:p>
            <a:r>
              <a:rPr lang="en-GB" b="1" dirty="0">
                <a:latin typeface="Söhne Halbfett" panose="020B0303030202060203" pitchFamily="34" charset="77"/>
                <a:cs typeface="Calibri Light"/>
              </a:rPr>
              <a:t>Pollution </a:t>
            </a:r>
            <a:r>
              <a:rPr lang="en-GB" b="1" dirty="0">
                <a:solidFill>
                  <a:srgbClr val="FF3EB5"/>
                </a:solidFill>
                <a:latin typeface="Söhne Halbfett" panose="020B0303030202060203" pitchFamily="34" charset="77"/>
                <a:cs typeface="Calibri Light"/>
              </a:rPr>
              <a:t>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38140-6A55-819E-AA57-F0157E30D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4986" y="3331246"/>
            <a:ext cx="5705141" cy="146288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fontAlgn="base">
              <a:lnSpc>
                <a:spcPct val="100000"/>
              </a:lnSpc>
              <a:buNone/>
            </a:pPr>
            <a:r>
              <a:rPr lang="en-GB" sz="2400" dirty="0">
                <a:latin typeface="Söhne Leicht" panose="020B0303030202060203" pitchFamily="34" charset="77"/>
              </a:rPr>
              <a:t>What are some realistic solutions we can come up with to improve the air quality in our environment?</a:t>
            </a:r>
            <a:endParaRPr lang="en-US" sz="2000" dirty="0">
              <a:latin typeface="Söhne Leicht" panose="020B0303030202060203" pitchFamily="34" charset="77"/>
            </a:endParaRPr>
          </a:p>
        </p:txBody>
      </p:sp>
      <p:pic>
        <p:nvPicPr>
          <p:cNvPr id="15" name="Picture 14" descr="A traffic jam on a highway&#10;&#10;AI-generated content may be incorrect.">
            <a:extLst>
              <a:ext uri="{FF2B5EF4-FFF2-40B4-BE49-F238E27FC236}">
                <a16:creationId xmlns:a16="http://schemas.microsoft.com/office/drawing/2014/main" id="{237F30B5-B14A-0993-C33B-56DF3AE4B6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37" b="23521"/>
          <a:stretch>
            <a:fillRect/>
          </a:stretch>
        </p:blipFill>
        <p:spPr>
          <a:xfrm>
            <a:off x="0" y="1"/>
            <a:ext cx="5241473" cy="1717184"/>
          </a:xfrm>
          <a:prstGeom prst="rect">
            <a:avLst/>
          </a:prstGeom>
        </p:spPr>
      </p:pic>
      <p:pic>
        <p:nvPicPr>
          <p:cNvPr id="21" name="Picture 20" descr="A tractor spraying a field&#10;&#10;AI-generated content may be incorrect.">
            <a:extLst>
              <a:ext uri="{FF2B5EF4-FFF2-40B4-BE49-F238E27FC236}">
                <a16:creationId xmlns:a16="http://schemas.microsoft.com/office/drawing/2014/main" id="{031F9760-AFC5-90AB-FA7F-59EF4354BE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" t="24368" r="432" b="26498"/>
          <a:stretch>
            <a:fillRect/>
          </a:stretch>
        </p:blipFill>
        <p:spPr>
          <a:xfrm>
            <a:off x="0" y="5123477"/>
            <a:ext cx="5241473" cy="1731194"/>
          </a:xfrm>
          <a:prstGeom prst="rect">
            <a:avLst/>
          </a:prstGeom>
        </p:spPr>
      </p:pic>
      <p:pic>
        <p:nvPicPr>
          <p:cNvPr id="19" name="Picture 18" descr="A tractor and logs in a forest&#10;&#10;AI-generated content may be incorrect.">
            <a:extLst>
              <a:ext uri="{FF2B5EF4-FFF2-40B4-BE49-F238E27FC236}">
                <a16:creationId xmlns:a16="http://schemas.microsoft.com/office/drawing/2014/main" id="{2F6C7222-6B3F-8001-9D6A-F6C3018A9A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5" r="876" b="27101"/>
          <a:stretch>
            <a:fillRect/>
          </a:stretch>
        </p:blipFill>
        <p:spPr>
          <a:xfrm>
            <a:off x="0" y="3406292"/>
            <a:ext cx="5241473" cy="1717185"/>
          </a:xfrm>
          <a:prstGeom prst="rect">
            <a:avLst/>
          </a:prstGeom>
        </p:spPr>
      </p:pic>
      <p:pic>
        <p:nvPicPr>
          <p:cNvPr id="17" name="Picture 16" descr="A close up of coals&#10;&#10;AI-generated content may be incorrect.">
            <a:extLst>
              <a:ext uri="{FF2B5EF4-FFF2-40B4-BE49-F238E27FC236}">
                <a16:creationId xmlns:a16="http://schemas.microsoft.com/office/drawing/2014/main" id="{EEE30486-E64F-99C3-A50A-28B610CAB2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35"/>
          <a:stretch>
            <a:fillRect/>
          </a:stretch>
        </p:blipFill>
        <p:spPr>
          <a:xfrm>
            <a:off x="0" y="1695451"/>
            <a:ext cx="524147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277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CD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B54033-00C0-6C41-200D-9DEA1AF71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822AC-AEE2-59CE-90E1-98B6E7A78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87458"/>
            <a:ext cx="10766425" cy="1325563"/>
          </a:xfrm>
        </p:spPr>
        <p:txBody>
          <a:bodyPr/>
          <a:lstStyle/>
          <a:p>
            <a:r>
              <a:rPr lang="en-GB" b="1" dirty="0">
                <a:latin typeface="Söhne Halbfett" panose="020B0303030202060203" pitchFamily="34" charset="77"/>
                <a:cs typeface="Calibri Light"/>
              </a:rPr>
              <a:t>Play </a:t>
            </a:r>
            <a:r>
              <a:rPr lang="en-GB" b="1" dirty="0">
                <a:solidFill>
                  <a:srgbClr val="FF3EB5"/>
                </a:solidFill>
                <a:latin typeface="Söhne Halbfett" panose="020B0303030202060203" pitchFamily="34" charset="77"/>
                <a:cs typeface="Calibri Light"/>
              </a:rPr>
              <a:t>Your Part!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04953-3DBE-0CDC-5A76-696A07A24B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813021"/>
            <a:ext cx="7075555" cy="442628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fontAlgn="base">
              <a:lnSpc>
                <a:spcPct val="120000"/>
              </a:lnSpc>
              <a:buNone/>
            </a:pPr>
            <a:r>
              <a:rPr lang="en-GB" sz="2100" dirty="0">
                <a:latin typeface="Söhne Leicht" panose="020B0303030202060203" pitchFamily="34" charset="77"/>
              </a:rPr>
              <a:t>Asthma + Lung UK is campaigning for cleaner air. </a:t>
            </a:r>
            <a:r>
              <a:rPr lang="en-US" sz="2100" dirty="0">
                <a:latin typeface="Söhne Leicht" panose="020B0303030202060203" pitchFamily="34" charset="77"/>
              </a:rPr>
              <a:t>​</a:t>
            </a:r>
          </a:p>
          <a:p>
            <a:pPr marL="0" indent="0" fontAlgn="base">
              <a:lnSpc>
                <a:spcPct val="120000"/>
              </a:lnSpc>
              <a:buNone/>
            </a:pPr>
            <a:r>
              <a:rPr lang="en-GB" sz="2100" dirty="0">
                <a:latin typeface="Söhne Leicht" panose="020B0303030202060203" pitchFamily="34" charset="77"/>
              </a:rPr>
              <a:t>​</a:t>
            </a:r>
          </a:p>
          <a:p>
            <a:pPr marL="0" indent="0" fontAlgn="base">
              <a:lnSpc>
                <a:spcPct val="120000"/>
              </a:lnSpc>
              <a:buNone/>
            </a:pPr>
            <a:r>
              <a:rPr lang="en-GB" sz="2100" dirty="0">
                <a:latin typeface="Söhne Leicht" panose="020B0303030202060203" pitchFamily="34" charset="77"/>
              </a:rPr>
              <a:t>We can all try and help the quality of the air we breathe by:​</a:t>
            </a:r>
          </a:p>
          <a:p>
            <a:pPr fontAlgn="base">
              <a:lnSpc>
                <a:spcPct val="120000"/>
              </a:lnSpc>
            </a:pPr>
            <a:r>
              <a:rPr lang="en-GB" sz="2100" dirty="0">
                <a:latin typeface="Söhne Leicht" panose="020B0303030202060203" pitchFamily="34" charset="77"/>
              </a:rPr>
              <a:t>Making use of public trains and buses whenever we can. ​</a:t>
            </a:r>
          </a:p>
          <a:p>
            <a:pPr fontAlgn="base">
              <a:lnSpc>
                <a:spcPct val="120000"/>
              </a:lnSpc>
            </a:pPr>
            <a:r>
              <a:rPr lang="en-GB" sz="2100" dirty="0">
                <a:latin typeface="Söhne Leicht"/>
              </a:rPr>
              <a:t>Walking or cycling instead of driving. This helps keep us active as well as cut down air pollution. ​</a:t>
            </a:r>
          </a:p>
          <a:p>
            <a:pPr fontAlgn="base">
              <a:lnSpc>
                <a:spcPct val="120000"/>
              </a:lnSpc>
            </a:pPr>
            <a:r>
              <a:rPr lang="en-GB" sz="2100" dirty="0">
                <a:latin typeface="Söhne Leicht" panose="020B0303030202060203" pitchFamily="34" charset="77"/>
              </a:rPr>
              <a:t>Switching off the engine when not moving, reducing the amount of car idling. </a:t>
            </a:r>
            <a:r>
              <a:rPr lang="en-US" sz="2100" dirty="0">
                <a:latin typeface="Söhne Leicht" panose="020B0303030202060203" pitchFamily="34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r>
              <a:rPr lang="en-GB" sz="2100" dirty="0">
                <a:latin typeface="Söhne Leicht" panose="020B0303030202060203" pitchFamily="34" charset="77"/>
              </a:rPr>
              <a:t>Avoiding having open fires. 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D58D3A9-4E62-211B-1A2D-E86E32675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841" y="1890293"/>
            <a:ext cx="3715480" cy="351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3335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CF772F6850E04BBC59E1F63187FC6F" ma:contentTypeVersion="19" ma:contentTypeDescription="Create a new document." ma:contentTypeScope="" ma:versionID="97f9ee43f2e0e98d95195f8a1cf5aba3">
  <xsd:schema xmlns:xsd="http://www.w3.org/2001/XMLSchema" xmlns:xs="http://www.w3.org/2001/XMLSchema" xmlns:p="http://schemas.microsoft.com/office/2006/metadata/properties" xmlns:ns2="97b9d21a-925a-49e9-93d7-9782020f3462" xmlns:ns3="f405e823-ec5d-4772-af58-273ea8b79ff6" targetNamespace="http://schemas.microsoft.com/office/2006/metadata/properties" ma:root="true" ma:fieldsID="e6812954a96c95866a03f00073ca7e07" ns2:_="" ns3:_="">
    <xsd:import namespace="97b9d21a-925a-49e9-93d7-9782020f3462"/>
    <xsd:import namespace="f405e823-ec5d-4772-af58-273ea8b79f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b9d21a-925a-49e9-93d7-9782020f34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007704f-416d-454c-bbc2-f265cb201e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05e823-ec5d-4772-af58-273ea8b79ff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627ba6a-fb28-4be6-a75f-18e169db53bd}" ma:internalName="TaxCatchAll" ma:showField="CatchAllData" ma:web="f405e823-ec5d-4772-af58-273ea8b79f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7b9d21a-925a-49e9-93d7-9782020f3462">
      <Terms xmlns="http://schemas.microsoft.com/office/infopath/2007/PartnerControls"/>
    </lcf76f155ced4ddcb4097134ff3c332f>
    <TaxCatchAll xmlns="f405e823-ec5d-4772-af58-273ea8b79ff6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8C37EF7-E7AE-4E1D-9CD8-5A1E98A9F8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b9d21a-925a-49e9-93d7-9782020f3462"/>
    <ds:schemaRef ds:uri="f405e823-ec5d-4772-af58-273ea8b79f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CC40947-E848-42C1-B76B-81ADFA872CE9}">
  <ds:schemaRefs>
    <ds:schemaRef ds:uri="http://schemas.microsoft.com/office/2006/metadata/properties"/>
    <ds:schemaRef ds:uri="http://schemas.microsoft.com/office/infopath/2007/PartnerControls"/>
    <ds:schemaRef ds:uri="97b9d21a-925a-49e9-93d7-9782020f3462"/>
    <ds:schemaRef ds:uri="f405e823-ec5d-4772-af58-273ea8b79ff6"/>
  </ds:schemaRefs>
</ds:datastoreItem>
</file>

<file path=customXml/itemProps3.xml><?xml version="1.0" encoding="utf-8"?>
<ds:datastoreItem xmlns:ds="http://schemas.openxmlformats.org/officeDocument/2006/customXml" ds:itemID="{7A9085A6-CB9E-401C-914C-945DBC61A64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18825</TotalTime>
  <Words>379</Words>
  <Application>Microsoft Macintosh PowerPoint</Application>
  <PresentationFormat>Widescreen</PresentationFormat>
  <Paragraphs>46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Calibri Light</vt:lpstr>
      <vt:lpstr>Söhne Halbfett</vt:lpstr>
      <vt:lpstr>Arial</vt:lpstr>
      <vt:lpstr>Söhne Leicht</vt:lpstr>
      <vt:lpstr>Calibri</vt:lpstr>
      <vt:lpstr>office theme</vt:lpstr>
      <vt:lpstr>PowerPoint Presentation</vt:lpstr>
      <vt:lpstr>What Do You See?</vt:lpstr>
      <vt:lpstr>PowerPoint Presentation</vt:lpstr>
      <vt:lpstr>Polluted Air</vt:lpstr>
      <vt:lpstr>PowerPoint Presentation</vt:lpstr>
      <vt:lpstr>PowerPoint Presentation</vt:lpstr>
      <vt:lpstr>PowerPoint Presentation</vt:lpstr>
      <vt:lpstr>Pollution Solutions</vt:lpstr>
      <vt:lpstr>Play Your Part!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Lauren Cribben</cp:lastModifiedBy>
  <cp:revision>528</cp:revision>
  <dcterms:created xsi:type="dcterms:W3CDTF">2023-01-24T12:02:58Z</dcterms:created>
  <dcterms:modified xsi:type="dcterms:W3CDTF">2025-11-21T10:33:55Z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0x0101008DCF772F6850E04BBC59E1F63187FC6F</vt:lpwstr>
  </property>
  <property fmtid="{D5CDD505-2E9C-101B-9397-08002B2CF9AE}" pid="3" name="MediaServiceImageTags">
    <vt:lpwstr/>
  </property>
</Properties>
</file>